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4" r:id="rId1"/>
  </p:sldMasterIdLst>
  <p:notesMasterIdLst>
    <p:notesMasterId r:id="rId14"/>
  </p:notesMasterIdLst>
  <p:handoutMasterIdLst>
    <p:handoutMasterId r:id="rId15"/>
  </p:handoutMasterIdLst>
  <p:sldIdLst>
    <p:sldId id="256" r:id="rId2"/>
    <p:sldId id="493" r:id="rId3"/>
    <p:sldId id="494" r:id="rId4"/>
    <p:sldId id="496" r:id="rId5"/>
    <p:sldId id="495" r:id="rId6"/>
    <p:sldId id="503" r:id="rId7"/>
    <p:sldId id="504" r:id="rId8"/>
    <p:sldId id="499" r:id="rId9"/>
    <p:sldId id="506" r:id="rId10"/>
    <p:sldId id="502" r:id="rId11"/>
    <p:sldId id="507" r:id="rId12"/>
    <p:sldId id="501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onnie Rojas" initials="CR" lastIdx="12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D0B8"/>
    <a:srgbClr val="BFA98B"/>
    <a:srgbClr val="A5A078"/>
    <a:srgbClr val="B9A985"/>
    <a:srgbClr val="A59E7C"/>
    <a:srgbClr val="D5B4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53" autoAdjust="0"/>
    <p:restoredTop sz="86204" autoAdjust="0"/>
  </p:normalViewPr>
  <p:slideViewPr>
    <p:cSldViewPr snapToGrid="0">
      <p:cViewPr varScale="1">
        <p:scale>
          <a:sx n="78" d="100"/>
          <a:sy n="78" d="100"/>
        </p:scale>
        <p:origin x="736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3" d="100"/>
          <a:sy n="53" d="100"/>
        </p:scale>
        <p:origin x="2648" y="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20A499-8A1B-4D87-AF9F-AF4C670CEA28}" type="datetimeFigureOut">
              <a:rPr lang="en-US" smtClean="0"/>
              <a:t>9/21/18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06475-9A34-4821-A684-7F36B77EA0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7267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tiff>
</file>

<file path=ppt/media/image12.tiff>
</file>

<file path=ppt/media/image13.tiff>
</file>

<file path=ppt/media/image2.tiff>
</file>

<file path=ppt/media/image3.tiff>
</file>

<file path=ppt/media/image4.png>
</file>

<file path=ppt/media/image6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AF1E32-0969-44E9-91EB-0305CD8C1FE1}" type="datetimeFigureOut">
              <a:rPr lang="en-US" smtClean="0"/>
              <a:t>9/21/18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793C0-A736-4D55-A202-5F09C6AC5D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6708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</a:t>
            </a:r>
            <a:r>
              <a:rPr lang="en-US" baseline="0" dirty="0"/>
              <a:t> everyone, my name is Connie and I am a 4</a:t>
            </a:r>
            <a:r>
              <a:rPr lang="en-US" baseline="30000" dirty="0"/>
              <a:t>th</a:t>
            </a:r>
            <a:r>
              <a:rPr lang="en-US" baseline="0" dirty="0"/>
              <a:t> year PhD Student in the Department of Integrative Biology</a:t>
            </a:r>
          </a:p>
          <a:p>
            <a:r>
              <a:rPr lang="en-US" baseline="0" dirty="0"/>
              <a:t>And the ecology, evolutionary biology, and behavior program here at MSU.</a:t>
            </a:r>
          </a:p>
          <a:p>
            <a:endParaRPr lang="en-US" baseline="0" dirty="0"/>
          </a:p>
          <a:p>
            <a:r>
              <a:rPr lang="en-US" baseline="0" dirty="0"/>
              <a:t>During this lighting talk, I will share a bit about how I use R for my research.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6793C0-A736-4D55-A202-5F09C6AC5D8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9073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also do principal coordinates analysis to see how samples compare to one another. Here, the closer samples (i.e. points) are, the more similar their bacterial communities.</a:t>
            </a:r>
          </a:p>
          <a:p>
            <a:r>
              <a:rPr lang="en-US" dirty="0"/>
              <a:t>Here, you can see that bacterial communities partition by niche.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793C0-A736-4D55-A202-5F09C6AC5D8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2981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also do principal coordinates analysis to see how samples compare to one another. Here, the closer samples (i.e. points) are, the more similar their bacterial communities.</a:t>
            </a:r>
          </a:p>
          <a:p>
            <a:r>
              <a:rPr lang="en-US" dirty="0"/>
              <a:t>Here, you can see that bacterial communities partition by niche.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793C0-A736-4D55-A202-5F09C6AC5D8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8448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 you for listening and here is my contact information in case you </a:t>
            </a:r>
            <a:r>
              <a:rPr lang="en-US"/>
              <a:t>have any </a:t>
            </a:r>
            <a:r>
              <a:rPr lang="en-US" dirty="0"/>
              <a:t>questions!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793C0-A736-4D55-A202-5F09C6AC5D8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326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latin typeface="Arial" panose="020B0604020202020204" pitchFamily="34" charset="0"/>
                <a:cs typeface="Arial" panose="020B0604020202020204" pitchFamily="34" charset="0"/>
              </a:rPr>
              <a:t>My dissertation research focuses on the interactions between animals and their microbial communities inhabiting their bodies</a:t>
            </a:r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793C0-A736-4D55-A202-5F09C6AC5D8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898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study both how microbes influence their host’s physiology and behavior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793C0-A736-4D55-A202-5F09C6AC5D8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3457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how the hosts themselves may be influencing their microbial communities.</a:t>
            </a:r>
          </a:p>
          <a:p>
            <a:endParaRPr lang="en-US" dirty="0"/>
          </a:p>
          <a:p>
            <a:r>
              <a:rPr lang="en-US" dirty="0"/>
              <a:t>This is a very exciting field of research, as we are just beginning to understand all the ways microbes may be</a:t>
            </a:r>
          </a:p>
          <a:p>
            <a:r>
              <a:rPr lang="en-US" dirty="0"/>
              <a:t>Affecting us!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793C0-A736-4D55-A202-5F09C6AC5D8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0458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table that I work with and load into R is one that has bacterial species as columns and samples as rows. And each cell represents counts of a particular bacterial species in each sample</a:t>
            </a:r>
          </a:p>
          <a:p>
            <a:r>
              <a:rPr lang="en-US" dirty="0"/>
              <a:t>My table is very large and impossible to work with in Excel.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793C0-A736-4D55-A202-5F09C6AC5D8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0303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table that I work with and load into R is one that has bacterial species as columns and samples as rows. And each cell represents counts of a particular bacterial species in each sample</a:t>
            </a:r>
          </a:p>
          <a:p>
            <a:r>
              <a:rPr lang="en-US" dirty="0"/>
              <a:t>My table is very large and impossible to work with in Excel.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793C0-A736-4D55-A202-5F09C6AC5D8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9328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main table that I work with and load into R is one that has bacterial species as columns and samples as rows. And each cell represents counts of a particular bacterial species in each sample</a:t>
            </a:r>
          </a:p>
          <a:p>
            <a:r>
              <a:rPr lang="en-US" dirty="0"/>
              <a:t>My table is very large and impossible to work with in Excel.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793C0-A736-4D55-A202-5F09C6AC5D8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0130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R, I do things like heatmaps, which show the abundances of major bacterial groups in each body site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793C0-A736-4D55-A202-5F09C6AC5D8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0464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R, I do things like heatmaps, which show the abundances of major bacterial groups in each body site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6793C0-A736-4D55-A202-5F09C6AC5D8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097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3A41-4331-4A73-9271-F3CDFCDCBA92}" type="datetimeFigureOut">
              <a:rPr lang="en-US" smtClean="0"/>
              <a:t>9/21/18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2434A-F78C-4286-9023-9195A3351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2845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3A41-4331-4A73-9271-F3CDFCDCBA92}" type="datetimeFigureOut">
              <a:rPr lang="en-US" smtClean="0"/>
              <a:t>9/21/18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2434A-F78C-4286-9023-9195A3351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455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3A41-4331-4A73-9271-F3CDFCDCBA92}" type="datetimeFigureOut">
              <a:rPr lang="en-US" smtClean="0"/>
              <a:t>9/21/18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2434A-F78C-4286-9023-9195A3351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687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3A41-4331-4A73-9271-F3CDFCDCBA92}" type="datetimeFigureOut">
              <a:rPr lang="en-US" smtClean="0"/>
              <a:t>9/21/18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2434A-F78C-4286-9023-9195A3351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368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3A41-4331-4A73-9271-F3CDFCDCBA92}" type="datetimeFigureOut">
              <a:rPr lang="en-US" smtClean="0"/>
              <a:t>9/21/18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2434A-F78C-4286-9023-9195A3351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131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3A41-4331-4A73-9271-F3CDFCDCBA92}" type="datetimeFigureOut">
              <a:rPr lang="en-US" smtClean="0"/>
              <a:t>9/21/18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2434A-F78C-4286-9023-9195A3351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95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3A41-4331-4A73-9271-F3CDFCDCBA92}" type="datetimeFigureOut">
              <a:rPr lang="en-US" smtClean="0"/>
              <a:t>9/21/18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2434A-F78C-4286-9023-9195A3351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99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3A41-4331-4A73-9271-F3CDFCDCBA92}" type="datetimeFigureOut">
              <a:rPr lang="en-US" smtClean="0"/>
              <a:t>9/21/18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2434A-F78C-4286-9023-9195A3351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347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3A41-4331-4A73-9271-F3CDFCDCBA92}" type="datetimeFigureOut">
              <a:rPr lang="en-US" smtClean="0"/>
              <a:t>9/21/18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2434A-F78C-4286-9023-9195A3351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7379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3A41-4331-4A73-9271-F3CDFCDCBA92}" type="datetimeFigureOut">
              <a:rPr lang="en-US" smtClean="0"/>
              <a:t>9/21/18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2434A-F78C-4286-9023-9195A3351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3577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3A41-4331-4A73-9271-F3CDFCDCBA92}" type="datetimeFigureOut">
              <a:rPr lang="en-US" smtClean="0"/>
              <a:t>9/21/18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2434A-F78C-4286-9023-9195A3351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023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0F3A41-4331-4A73-9271-F3CDFCDCBA92}" type="datetimeFigureOut">
              <a:rPr lang="en-US" smtClean="0"/>
              <a:t>9/21/18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2434A-F78C-4286-9023-9195A3351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586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5" r:id="rId1"/>
    <p:sldLayoutId id="2147483966" r:id="rId2"/>
    <p:sldLayoutId id="2147483967" r:id="rId3"/>
    <p:sldLayoutId id="2147483968" r:id="rId4"/>
    <p:sldLayoutId id="2147483969" r:id="rId5"/>
    <p:sldLayoutId id="2147483970" r:id="rId6"/>
    <p:sldLayoutId id="2147483971" r:id="rId7"/>
    <p:sldLayoutId id="2147483972" r:id="rId8"/>
    <p:sldLayoutId id="2147483973" r:id="rId9"/>
    <p:sldLayoutId id="2147483974" r:id="rId10"/>
    <p:sldLayoutId id="21474839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70" r="1"/>
          <a:stretch/>
        </p:blipFill>
        <p:spPr>
          <a:xfrm>
            <a:off x="-243068" y="0"/>
            <a:ext cx="9387068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910" y="5318148"/>
            <a:ext cx="9144000" cy="165576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Connie A. Rojas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Michigan State University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Integrative Biology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Ecology, Evolutionary Biology, and Behavior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243068" y="0"/>
            <a:ext cx="9387068" cy="1088020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Autofit/>
          </a:bodyPr>
          <a:lstStyle/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Hyenas, microbes, R and more!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199290" y="6565612"/>
            <a:ext cx="206062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latin typeface="Arial" panose="020B0604020202020204" pitchFamily="34" charset="0"/>
                <a:cs typeface="Arial" panose="020B0604020202020204" pitchFamily="34" charset="0"/>
              </a:rPr>
              <a:t>P.C. Lily Johnson-Ulrich</a:t>
            </a:r>
          </a:p>
        </p:txBody>
      </p:sp>
    </p:spTree>
    <p:extLst>
      <p:ext uri="{BB962C8B-B14F-4D97-AF65-F5344CB8AC3E}">
        <p14:creationId xmlns:p14="http://schemas.microsoft.com/office/powerpoint/2010/main" val="24994763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6C121-574E-F443-956C-7F177F417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F86FECE-8756-804C-B1AB-03BB3C5030F3}"/>
              </a:ext>
            </a:extLst>
          </p:cNvPr>
          <p:cNvSpPr txBox="1">
            <a:spLocks/>
          </p:cNvSpPr>
          <p:nvPr/>
        </p:nvSpPr>
        <p:spPr>
          <a:xfrm>
            <a:off x="242207" y="0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b="1" dirty="0" err="1">
                <a:latin typeface="Arial" panose="020B0604020202020204" pitchFamily="34" charset="0"/>
                <a:cs typeface="Arial" panose="020B0604020202020204" pitchFamily="34" charset="0"/>
              </a:rPr>
              <a:t>PCoA</a:t>
            </a:r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 to visualize community similarity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8B00201-A1A0-AF43-8335-2376FF0154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242"/>
          <a:stretch/>
        </p:blipFill>
        <p:spPr>
          <a:xfrm>
            <a:off x="0" y="1022528"/>
            <a:ext cx="4016829" cy="40106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9439FC-7E4A-9144-A101-CB1B272715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922" t="34185" r="631" b="39141"/>
          <a:stretch/>
        </p:blipFill>
        <p:spPr>
          <a:xfrm>
            <a:off x="4008665" y="1022528"/>
            <a:ext cx="1332419" cy="166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982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9439FC-7E4A-9144-A101-CB1B272715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922" t="34185" r="631" b="39141"/>
          <a:stretch/>
        </p:blipFill>
        <p:spPr>
          <a:xfrm>
            <a:off x="4008665" y="1022528"/>
            <a:ext cx="1332419" cy="166289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46C121-574E-F443-956C-7F177F417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F86FECE-8756-804C-B1AB-03BB3C5030F3}"/>
              </a:ext>
            </a:extLst>
          </p:cNvPr>
          <p:cNvSpPr txBox="1">
            <a:spLocks/>
          </p:cNvSpPr>
          <p:nvPr/>
        </p:nvSpPr>
        <p:spPr>
          <a:xfrm>
            <a:off x="242207" y="0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b="1" dirty="0" err="1">
                <a:latin typeface="Arial" panose="020B0604020202020204" pitchFamily="34" charset="0"/>
                <a:cs typeface="Arial" panose="020B0604020202020204" pitchFamily="34" charset="0"/>
              </a:rPr>
              <a:t>PCoA</a:t>
            </a:r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 to visualize community similarity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8B00201-A1A0-AF43-8335-2376FF0154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242"/>
          <a:stretch/>
        </p:blipFill>
        <p:spPr>
          <a:xfrm>
            <a:off x="0" y="1022528"/>
            <a:ext cx="4016829" cy="40106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0F988BC-B6C8-C745-A7F2-94886D5C95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5329" y="1894513"/>
            <a:ext cx="5698671" cy="4690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623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2B051-64AD-CD42-AF0B-3339845B4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Thank you for listening!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027569-E26A-0E47-80F6-1F4990FBB8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6985" y="3159021"/>
            <a:ext cx="3327778" cy="58046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@</a:t>
            </a: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ConnieLaBiologa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432AB8-513F-A54F-A7FF-89969D6BA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998" y="2449529"/>
            <a:ext cx="2172589" cy="21725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20ACFF-8BDB-804C-A6E9-71BDFE8911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423" y="1572402"/>
            <a:ext cx="1211741" cy="1211741"/>
          </a:xfrm>
          <a:prstGeom prst="rect">
            <a:avLst/>
          </a:prstGeom>
        </p:spPr>
      </p:pic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AC38C183-99C2-E344-9D34-2DCD9E3F3D55}"/>
              </a:ext>
            </a:extLst>
          </p:cNvPr>
          <p:cNvSpPr txBox="1">
            <a:spLocks/>
          </p:cNvSpPr>
          <p:nvPr/>
        </p:nvSpPr>
        <p:spPr>
          <a:xfrm>
            <a:off x="2376984" y="1892039"/>
            <a:ext cx="3327779" cy="5081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rojascon@msu.edu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E62EA0-1509-C64B-9332-5B14E0EE1F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423" y="4396478"/>
            <a:ext cx="1185456" cy="1185456"/>
          </a:xfrm>
          <a:prstGeom prst="rect">
            <a:avLst/>
          </a:prstGeom>
        </p:spPr>
      </p:pic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A24FEC8D-02B5-C448-A90D-80AA2B733DC8}"/>
              </a:ext>
            </a:extLst>
          </p:cNvPr>
          <p:cNvSpPr txBox="1">
            <a:spLocks/>
          </p:cNvSpPr>
          <p:nvPr/>
        </p:nvSpPr>
        <p:spPr>
          <a:xfrm>
            <a:off x="2484587" y="4622118"/>
            <a:ext cx="3002508" cy="508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600" dirty="0" err="1">
                <a:latin typeface="Arial" panose="020B0604020202020204" pitchFamily="34" charset="0"/>
                <a:cs typeface="Arial" panose="020B0604020202020204" pitchFamily="34" charset="0"/>
              </a:rPr>
              <a:t>rojascon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014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6C121-574E-F443-956C-7F177F417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FFE3D0-5564-6848-8902-B43FDB94CF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84613" y="2238760"/>
            <a:ext cx="2855994" cy="28559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DA73E0A-19BB-6A41-943B-ABDB7F15B1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847" t="7517" r="16441" b="4923"/>
          <a:stretch/>
        </p:blipFill>
        <p:spPr>
          <a:xfrm>
            <a:off x="364791" y="2238760"/>
            <a:ext cx="3315669" cy="2901211"/>
          </a:xfrm>
          <a:prstGeom prst="ellipse">
            <a:avLst/>
          </a:prstGeom>
        </p:spPr>
      </p:pic>
      <p:sp>
        <p:nvSpPr>
          <p:cNvPr id="9" name="Curved Down Arrow 8">
            <a:extLst>
              <a:ext uri="{FF2B5EF4-FFF2-40B4-BE49-F238E27FC236}">
                <a16:creationId xmlns:a16="http://schemas.microsoft.com/office/drawing/2014/main" id="{C20A1A9D-BB92-3946-98D0-B06BD553F0BA}"/>
              </a:ext>
            </a:extLst>
          </p:cNvPr>
          <p:cNvSpPr/>
          <p:nvPr/>
        </p:nvSpPr>
        <p:spPr>
          <a:xfrm>
            <a:off x="2886075" y="1820841"/>
            <a:ext cx="3371850" cy="1217392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urved Down Arrow 9">
            <a:extLst>
              <a:ext uri="{FF2B5EF4-FFF2-40B4-BE49-F238E27FC236}">
                <a16:creationId xmlns:a16="http://schemas.microsoft.com/office/drawing/2014/main" id="{0591DB72-5F75-804D-8630-48CE8390B30D}"/>
              </a:ext>
            </a:extLst>
          </p:cNvPr>
          <p:cNvSpPr/>
          <p:nvPr/>
        </p:nvSpPr>
        <p:spPr>
          <a:xfrm rot="11117307">
            <a:off x="2644140" y="4207097"/>
            <a:ext cx="3474720" cy="1193200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F86FECE-8756-804C-B1AB-03BB3C5030F3}"/>
              </a:ext>
            </a:extLst>
          </p:cNvPr>
          <p:cNvSpPr txBox="1">
            <a:spLocks/>
          </p:cNvSpPr>
          <p:nvPr/>
        </p:nvSpPr>
        <p:spPr>
          <a:xfrm>
            <a:off x="781050" y="5175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My dissertation research focuses on the interactions between animals and their microbial communities</a:t>
            </a:r>
          </a:p>
        </p:txBody>
      </p:sp>
    </p:spTree>
    <p:extLst>
      <p:ext uri="{BB962C8B-B14F-4D97-AF65-F5344CB8AC3E}">
        <p14:creationId xmlns:p14="http://schemas.microsoft.com/office/powerpoint/2010/main" val="565229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6C121-574E-F443-956C-7F177F417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FFE3D0-5564-6848-8902-B43FDB94CF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84613" y="2238760"/>
            <a:ext cx="2855994" cy="28559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DA73E0A-19BB-6A41-943B-ABDB7F15B1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847" t="7517" r="16441" b="4923"/>
          <a:stretch/>
        </p:blipFill>
        <p:spPr>
          <a:xfrm>
            <a:off x="364791" y="2238760"/>
            <a:ext cx="3315669" cy="2901211"/>
          </a:xfrm>
          <a:prstGeom prst="ellipse">
            <a:avLst/>
          </a:prstGeom>
        </p:spPr>
      </p:pic>
      <p:sp>
        <p:nvSpPr>
          <p:cNvPr id="10" name="Curved Down Arrow 9">
            <a:extLst>
              <a:ext uri="{FF2B5EF4-FFF2-40B4-BE49-F238E27FC236}">
                <a16:creationId xmlns:a16="http://schemas.microsoft.com/office/drawing/2014/main" id="{0591DB72-5F75-804D-8630-48CE8390B30D}"/>
              </a:ext>
            </a:extLst>
          </p:cNvPr>
          <p:cNvSpPr/>
          <p:nvPr/>
        </p:nvSpPr>
        <p:spPr>
          <a:xfrm rot="11117307">
            <a:off x="2644140" y="4207097"/>
            <a:ext cx="3474720" cy="1193200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2F074D-7B56-1E42-8E28-3AA26BE1F81D}"/>
              </a:ext>
            </a:extLst>
          </p:cNvPr>
          <p:cNvSpPr/>
          <p:nvPr/>
        </p:nvSpPr>
        <p:spPr>
          <a:xfrm>
            <a:off x="2886074" y="5472312"/>
            <a:ext cx="462589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How microbes influence their animal host’s physiology and behavior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4268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6C121-574E-F443-956C-7F177F417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FFE3D0-5564-6848-8902-B43FDB94CF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84613" y="2238760"/>
            <a:ext cx="2855994" cy="28559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DA73E0A-19BB-6A41-943B-ABDB7F15B1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847" t="7517" r="16441" b="4923"/>
          <a:stretch/>
        </p:blipFill>
        <p:spPr>
          <a:xfrm>
            <a:off x="364791" y="2238760"/>
            <a:ext cx="3315669" cy="2901211"/>
          </a:xfrm>
          <a:prstGeom prst="ellipse">
            <a:avLst/>
          </a:prstGeom>
        </p:spPr>
      </p:pic>
      <p:sp>
        <p:nvSpPr>
          <p:cNvPr id="9" name="Curved Down Arrow 8">
            <a:extLst>
              <a:ext uri="{FF2B5EF4-FFF2-40B4-BE49-F238E27FC236}">
                <a16:creationId xmlns:a16="http://schemas.microsoft.com/office/drawing/2014/main" id="{C20A1A9D-BB92-3946-98D0-B06BD553F0BA}"/>
              </a:ext>
            </a:extLst>
          </p:cNvPr>
          <p:cNvSpPr/>
          <p:nvPr/>
        </p:nvSpPr>
        <p:spPr>
          <a:xfrm>
            <a:off x="2886075" y="1820841"/>
            <a:ext cx="3371850" cy="1217392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urved Down Arrow 9">
            <a:extLst>
              <a:ext uri="{FF2B5EF4-FFF2-40B4-BE49-F238E27FC236}">
                <a16:creationId xmlns:a16="http://schemas.microsoft.com/office/drawing/2014/main" id="{0591DB72-5F75-804D-8630-48CE8390B30D}"/>
              </a:ext>
            </a:extLst>
          </p:cNvPr>
          <p:cNvSpPr/>
          <p:nvPr/>
        </p:nvSpPr>
        <p:spPr>
          <a:xfrm rot="11117307">
            <a:off x="2644140" y="4207097"/>
            <a:ext cx="3474720" cy="1193200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2F074D-7B56-1E42-8E28-3AA26BE1F81D}"/>
              </a:ext>
            </a:extLst>
          </p:cNvPr>
          <p:cNvSpPr/>
          <p:nvPr/>
        </p:nvSpPr>
        <p:spPr>
          <a:xfrm>
            <a:off x="2886074" y="5472312"/>
            <a:ext cx="462589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How microbes influence their animal host’s physiology and behavior</a:t>
            </a:r>
            <a:endParaRPr lang="en-US" sz="2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0B81EB-370F-8245-9BD4-B8DA77F087B2}"/>
              </a:ext>
            </a:extLst>
          </p:cNvPr>
          <p:cNvSpPr/>
          <p:nvPr/>
        </p:nvSpPr>
        <p:spPr>
          <a:xfrm>
            <a:off x="3154222" y="601382"/>
            <a:ext cx="4660781" cy="1219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How hosts influence their associated microbial communities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45096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9DC63-C784-E94B-8242-69F4010C2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The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9C23E8-7006-8E40-8671-B69311B97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7107" y="1426616"/>
            <a:ext cx="4024373" cy="23785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D2BD8D-002C-AC4B-B0C5-2FED1EA1EF6F}"/>
              </a:ext>
            </a:extLst>
          </p:cNvPr>
          <p:cNvSpPr txBox="1"/>
          <p:nvPr/>
        </p:nvSpPr>
        <p:spPr>
          <a:xfrm>
            <a:off x="1" y="2306184"/>
            <a:ext cx="1505534" cy="641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557726">
              <a:defRPr/>
            </a:pPr>
            <a:r>
              <a:rPr lang="en-US" sz="1725" kern="0" dirty="0">
                <a:solidFill>
                  <a:prstClr val="black"/>
                </a:solidFill>
                <a:latin typeface="Arial"/>
                <a:cs typeface="Arial"/>
              </a:rPr>
              <a:t>samples (200-300)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4B166F0-5DD7-294C-849B-AB591FBF26A7}"/>
              </a:ext>
            </a:extLst>
          </p:cNvPr>
          <p:cNvCxnSpPr>
            <a:cxnSpLocks/>
          </p:cNvCxnSpPr>
          <p:nvPr/>
        </p:nvCxnSpPr>
        <p:spPr>
          <a:xfrm>
            <a:off x="1785006" y="1690689"/>
            <a:ext cx="0" cy="1967696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0A2EDD7-994C-4047-8281-2A091D28DA8A}"/>
              </a:ext>
            </a:extLst>
          </p:cNvPr>
          <p:cNvCxnSpPr>
            <a:cxnSpLocks/>
          </p:cNvCxnSpPr>
          <p:nvPr/>
        </p:nvCxnSpPr>
        <p:spPr>
          <a:xfrm>
            <a:off x="2550864" y="1287505"/>
            <a:ext cx="3190179" cy="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1261E4B-0643-D644-85F2-C9038F687F18}"/>
              </a:ext>
            </a:extLst>
          </p:cNvPr>
          <p:cNvSpPr txBox="1"/>
          <p:nvPr/>
        </p:nvSpPr>
        <p:spPr>
          <a:xfrm>
            <a:off x="2967552" y="635844"/>
            <a:ext cx="2368377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557726">
              <a:defRPr/>
            </a:pPr>
            <a:r>
              <a:rPr lang="en-US" sz="1725" kern="0" dirty="0">
                <a:solidFill>
                  <a:prstClr val="black"/>
                </a:solidFill>
                <a:latin typeface="Arial"/>
                <a:cs typeface="Arial"/>
              </a:rPr>
              <a:t>Bacterial species (27,000)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E98091-655A-064C-AC3F-2AE766728C94}"/>
              </a:ext>
            </a:extLst>
          </p:cNvPr>
          <p:cNvSpPr/>
          <p:nvPr/>
        </p:nvSpPr>
        <p:spPr>
          <a:xfrm>
            <a:off x="3368232" y="2551141"/>
            <a:ext cx="914400" cy="196772"/>
          </a:xfrm>
          <a:prstGeom prst="rect">
            <a:avLst/>
          </a:prstGeom>
          <a:noFill/>
          <a:ln w="571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5AED9FC-B2C1-8D42-8F5B-D3F8BB1FD622}"/>
              </a:ext>
            </a:extLst>
          </p:cNvPr>
          <p:cNvCxnSpPr>
            <a:cxnSpLocks/>
          </p:cNvCxnSpPr>
          <p:nvPr/>
        </p:nvCxnSpPr>
        <p:spPr>
          <a:xfrm flipV="1">
            <a:off x="4282632" y="2015550"/>
            <a:ext cx="1976623" cy="808563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5FA4EDC-B613-7D4C-A061-0291E51A347D}"/>
              </a:ext>
            </a:extLst>
          </p:cNvPr>
          <p:cNvSpPr txBox="1"/>
          <p:nvPr/>
        </p:nvSpPr>
        <p:spPr>
          <a:xfrm>
            <a:off x="6061216" y="1571198"/>
            <a:ext cx="2593870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557726">
              <a:defRPr/>
            </a:pPr>
            <a:r>
              <a:rPr lang="en-US" sz="1725" kern="0" dirty="0">
                <a:solidFill>
                  <a:prstClr val="black"/>
                </a:solidFill>
                <a:latin typeface="Arial"/>
                <a:cs typeface="Arial"/>
              </a:rPr>
              <a:t>Counts of that bacterial sp. in a particular sample</a:t>
            </a:r>
          </a:p>
        </p:txBody>
      </p:sp>
    </p:spTree>
    <p:extLst>
      <p:ext uri="{BB962C8B-B14F-4D97-AF65-F5344CB8AC3E}">
        <p14:creationId xmlns:p14="http://schemas.microsoft.com/office/powerpoint/2010/main" val="3971513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9DC63-C784-E94B-8242-69F4010C2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The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9C23E8-7006-8E40-8671-B69311B97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7107" y="1426616"/>
            <a:ext cx="4024373" cy="23785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D2BD8D-002C-AC4B-B0C5-2FED1EA1EF6F}"/>
              </a:ext>
            </a:extLst>
          </p:cNvPr>
          <p:cNvSpPr txBox="1"/>
          <p:nvPr/>
        </p:nvSpPr>
        <p:spPr>
          <a:xfrm>
            <a:off x="1" y="2306184"/>
            <a:ext cx="1505534" cy="641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557726">
              <a:defRPr/>
            </a:pPr>
            <a:r>
              <a:rPr lang="en-US" sz="1725" kern="0" dirty="0">
                <a:solidFill>
                  <a:prstClr val="black"/>
                </a:solidFill>
                <a:latin typeface="Arial"/>
                <a:cs typeface="Arial"/>
              </a:rPr>
              <a:t>samples (200-300)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4B166F0-5DD7-294C-849B-AB591FBF26A7}"/>
              </a:ext>
            </a:extLst>
          </p:cNvPr>
          <p:cNvCxnSpPr>
            <a:cxnSpLocks/>
          </p:cNvCxnSpPr>
          <p:nvPr/>
        </p:nvCxnSpPr>
        <p:spPr>
          <a:xfrm>
            <a:off x="1785006" y="1690689"/>
            <a:ext cx="0" cy="1967696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0A2EDD7-994C-4047-8281-2A091D28DA8A}"/>
              </a:ext>
            </a:extLst>
          </p:cNvPr>
          <p:cNvCxnSpPr>
            <a:cxnSpLocks/>
          </p:cNvCxnSpPr>
          <p:nvPr/>
        </p:nvCxnSpPr>
        <p:spPr>
          <a:xfrm>
            <a:off x="2550864" y="1287505"/>
            <a:ext cx="3190179" cy="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1261E4B-0643-D644-85F2-C9038F687F18}"/>
              </a:ext>
            </a:extLst>
          </p:cNvPr>
          <p:cNvSpPr txBox="1"/>
          <p:nvPr/>
        </p:nvSpPr>
        <p:spPr>
          <a:xfrm>
            <a:off x="2967552" y="635844"/>
            <a:ext cx="2368377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557726">
              <a:defRPr/>
            </a:pPr>
            <a:r>
              <a:rPr lang="en-US" sz="1725" kern="0" dirty="0">
                <a:solidFill>
                  <a:prstClr val="black"/>
                </a:solidFill>
                <a:latin typeface="Arial"/>
                <a:cs typeface="Arial"/>
              </a:rPr>
              <a:t>Bacterial species (27,000)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E98091-655A-064C-AC3F-2AE766728C94}"/>
              </a:ext>
            </a:extLst>
          </p:cNvPr>
          <p:cNvSpPr/>
          <p:nvPr/>
        </p:nvSpPr>
        <p:spPr>
          <a:xfrm>
            <a:off x="3368232" y="2551141"/>
            <a:ext cx="914400" cy="196772"/>
          </a:xfrm>
          <a:prstGeom prst="rect">
            <a:avLst/>
          </a:prstGeom>
          <a:noFill/>
          <a:ln w="571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5AED9FC-B2C1-8D42-8F5B-D3F8BB1FD622}"/>
              </a:ext>
            </a:extLst>
          </p:cNvPr>
          <p:cNvCxnSpPr>
            <a:cxnSpLocks/>
          </p:cNvCxnSpPr>
          <p:nvPr/>
        </p:nvCxnSpPr>
        <p:spPr>
          <a:xfrm flipV="1">
            <a:off x="4282632" y="2015550"/>
            <a:ext cx="1976623" cy="808563"/>
          </a:xfrm>
          <a:prstGeom prst="straightConnector1">
            <a:avLst/>
          </a:prstGeom>
          <a:ln w="5715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5FA4EDC-B613-7D4C-A061-0291E51A347D}"/>
              </a:ext>
            </a:extLst>
          </p:cNvPr>
          <p:cNvSpPr txBox="1"/>
          <p:nvPr/>
        </p:nvSpPr>
        <p:spPr>
          <a:xfrm>
            <a:off x="6061216" y="1571198"/>
            <a:ext cx="2593870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557726">
              <a:defRPr/>
            </a:pPr>
            <a:r>
              <a:rPr lang="en-US" sz="1725" kern="0" dirty="0">
                <a:solidFill>
                  <a:prstClr val="black"/>
                </a:solidFill>
                <a:latin typeface="Arial"/>
                <a:cs typeface="Arial"/>
              </a:rPr>
              <a:t>Counts of that bacterial sp. in a particular sample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2AC8796-7BAA-3B41-BBE6-162BEC1565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7057"/>
          <a:stretch/>
        </p:blipFill>
        <p:spPr>
          <a:xfrm>
            <a:off x="95876" y="3983246"/>
            <a:ext cx="3378260" cy="247231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8DA3363-FBD4-944B-AB93-370045C01A2B}"/>
              </a:ext>
            </a:extLst>
          </p:cNvPr>
          <p:cNvSpPr txBox="1"/>
          <p:nvPr/>
        </p:nvSpPr>
        <p:spPr>
          <a:xfrm>
            <a:off x="3678250" y="4802025"/>
            <a:ext cx="1953292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557726">
              <a:defRPr/>
            </a:pPr>
            <a:r>
              <a:rPr lang="en-US" sz="1725" kern="0" dirty="0">
                <a:solidFill>
                  <a:prstClr val="black"/>
                </a:solidFill>
                <a:latin typeface="Arial"/>
                <a:cs typeface="Arial"/>
              </a:rPr>
              <a:t>Meta data (identifying information for each sample)</a:t>
            </a: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735C8A90-5488-ED43-B4AB-C032781F877E}"/>
              </a:ext>
            </a:extLst>
          </p:cNvPr>
          <p:cNvSpPr/>
          <p:nvPr/>
        </p:nvSpPr>
        <p:spPr>
          <a:xfrm>
            <a:off x="3678250" y="3983246"/>
            <a:ext cx="289938" cy="2472318"/>
          </a:xfrm>
          <a:prstGeom prst="rightBrac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727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9DC63-C784-E94B-8242-69F4010C2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The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9C23E8-7006-8E40-8671-B69311B97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7107" y="1426616"/>
            <a:ext cx="4024373" cy="23785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D2BD8D-002C-AC4B-B0C5-2FED1EA1EF6F}"/>
              </a:ext>
            </a:extLst>
          </p:cNvPr>
          <p:cNvSpPr txBox="1"/>
          <p:nvPr/>
        </p:nvSpPr>
        <p:spPr>
          <a:xfrm>
            <a:off x="1" y="2306184"/>
            <a:ext cx="1505534" cy="641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557726">
              <a:defRPr/>
            </a:pPr>
            <a:r>
              <a:rPr lang="en-US" sz="1725" kern="0" dirty="0">
                <a:solidFill>
                  <a:prstClr val="black"/>
                </a:solidFill>
                <a:latin typeface="Arial"/>
                <a:cs typeface="Arial"/>
              </a:rPr>
              <a:t>samples (200-300)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4B166F0-5DD7-294C-849B-AB591FBF26A7}"/>
              </a:ext>
            </a:extLst>
          </p:cNvPr>
          <p:cNvCxnSpPr>
            <a:cxnSpLocks/>
          </p:cNvCxnSpPr>
          <p:nvPr/>
        </p:nvCxnSpPr>
        <p:spPr>
          <a:xfrm>
            <a:off x="1785006" y="1690689"/>
            <a:ext cx="0" cy="1967696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0A2EDD7-994C-4047-8281-2A091D28DA8A}"/>
              </a:ext>
            </a:extLst>
          </p:cNvPr>
          <p:cNvCxnSpPr>
            <a:cxnSpLocks/>
          </p:cNvCxnSpPr>
          <p:nvPr/>
        </p:nvCxnSpPr>
        <p:spPr>
          <a:xfrm>
            <a:off x="2550864" y="1287505"/>
            <a:ext cx="3190179" cy="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1261E4B-0643-D644-85F2-C9038F687F18}"/>
              </a:ext>
            </a:extLst>
          </p:cNvPr>
          <p:cNvSpPr txBox="1"/>
          <p:nvPr/>
        </p:nvSpPr>
        <p:spPr>
          <a:xfrm>
            <a:off x="2967552" y="635844"/>
            <a:ext cx="2368377" cy="623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557726">
              <a:defRPr/>
            </a:pPr>
            <a:r>
              <a:rPr lang="en-US" sz="1725" kern="0" dirty="0">
                <a:solidFill>
                  <a:prstClr val="black"/>
                </a:solidFill>
                <a:latin typeface="Arial"/>
                <a:cs typeface="Arial"/>
              </a:rPr>
              <a:t>Bacterial species (27,000)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03259B-B74C-284C-AE6E-1661ADCF85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2302" y="4866627"/>
            <a:ext cx="4876800" cy="17907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9848254B-961D-9D44-8230-A3532D007EB4}"/>
              </a:ext>
            </a:extLst>
          </p:cNvPr>
          <p:cNvSpPr/>
          <p:nvPr/>
        </p:nvSpPr>
        <p:spPr>
          <a:xfrm>
            <a:off x="4145953" y="5078186"/>
            <a:ext cx="981218" cy="300920"/>
          </a:xfrm>
          <a:prstGeom prst="ellipse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F537207-9DFF-D44A-8793-15FCECC859EF}"/>
              </a:ext>
            </a:extLst>
          </p:cNvPr>
          <p:cNvCxnSpPr>
            <a:cxnSpLocks/>
          </p:cNvCxnSpPr>
          <p:nvPr/>
        </p:nvCxnSpPr>
        <p:spPr>
          <a:xfrm flipH="1" flipV="1">
            <a:off x="3173879" y="1646041"/>
            <a:ext cx="1738634" cy="3559927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9B96E931-B8DE-DD4C-A25F-FE5169FC880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7057"/>
          <a:stretch/>
        </p:blipFill>
        <p:spPr>
          <a:xfrm>
            <a:off x="95876" y="3983246"/>
            <a:ext cx="3378260" cy="247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11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6C121-574E-F443-956C-7F177F417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F86FECE-8756-804C-B1AB-03BB3C5030F3}"/>
              </a:ext>
            </a:extLst>
          </p:cNvPr>
          <p:cNvSpPr txBox="1">
            <a:spLocks/>
          </p:cNvSpPr>
          <p:nvPr/>
        </p:nvSpPr>
        <p:spPr>
          <a:xfrm>
            <a:off x="231494" y="0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Heatmaps to visualize community composition</a:t>
            </a:r>
          </a:p>
          <a:p>
            <a:endParaRPr lang="en-US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863FD4A-45A2-9D49-9FDA-CC4143305C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28" t="17543" r="5443"/>
          <a:stretch/>
        </p:blipFill>
        <p:spPr>
          <a:xfrm>
            <a:off x="0" y="874260"/>
            <a:ext cx="4947557" cy="3397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867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6C121-574E-F443-956C-7F177F417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F86FECE-8756-804C-B1AB-03BB3C5030F3}"/>
              </a:ext>
            </a:extLst>
          </p:cNvPr>
          <p:cNvSpPr txBox="1">
            <a:spLocks/>
          </p:cNvSpPr>
          <p:nvPr/>
        </p:nvSpPr>
        <p:spPr>
          <a:xfrm>
            <a:off x="231494" y="0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b="1" dirty="0">
                <a:latin typeface="Arial" panose="020B0604020202020204" pitchFamily="34" charset="0"/>
                <a:cs typeface="Arial" panose="020B0604020202020204" pitchFamily="34" charset="0"/>
              </a:rPr>
              <a:t>Heatmaps to visualize community composition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863FD4A-45A2-9D49-9FDA-CC4143305C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28" t="17543" r="5443"/>
          <a:stretch/>
        </p:blipFill>
        <p:spPr>
          <a:xfrm>
            <a:off x="0" y="874260"/>
            <a:ext cx="4947557" cy="33977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410441-9F0C-C34E-9C7D-A5CA76C910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171" y="2320969"/>
            <a:ext cx="6302829" cy="4377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174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5006</TotalTime>
  <Words>605</Words>
  <Application>Microsoft Macintosh PowerPoint</Application>
  <PresentationFormat>On-screen Show (4:3)</PresentationFormat>
  <Paragraphs>72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Hyenas, microbes, R and more!</vt:lpstr>
      <vt:lpstr> </vt:lpstr>
      <vt:lpstr> </vt:lpstr>
      <vt:lpstr> </vt:lpstr>
      <vt:lpstr>The data</vt:lpstr>
      <vt:lpstr>The data</vt:lpstr>
      <vt:lpstr>The data</vt:lpstr>
      <vt:lpstr> </vt:lpstr>
      <vt:lpstr> </vt:lpstr>
      <vt:lpstr> </vt:lpstr>
      <vt:lpstr> </vt:lpstr>
      <vt:lpstr>Thank you for listening!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the Hyena Microbiome</dc:title>
  <dc:creator>Connie Rojas</dc:creator>
  <cp:lastModifiedBy>Connie Rojas</cp:lastModifiedBy>
  <cp:revision>437</cp:revision>
  <dcterms:created xsi:type="dcterms:W3CDTF">2016-09-18T17:38:14Z</dcterms:created>
  <dcterms:modified xsi:type="dcterms:W3CDTF">2018-09-21T14:25:38Z</dcterms:modified>
</cp:coreProperties>
</file>